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A3E_89B4807F.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51" r:id="rId14"/>
    <p:sldId id="2613" r:id="rId15"/>
    <p:sldId id="2619" r:id="rId16"/>
    <p:sldId id="2620" r:id="rId17"/>
    <p:sldId id="2642" r:id="rId18"/>
    <p:sldId id="2644" r:id="rId19"/>
    <p:sldId id="2621" r:id="rId20"/>
    <p:sldId id="2623" r:id="rId21"/>
    <p:sldId id="2622" r:id="rId22"/>
    <p:sldId id="2625" r:id="rId23"/>
    <p:sldId id="2626" r:id="rId24"/>
    <p:sldId id="2648" r:id="rId25"/>
    <p:sldId id="2647" r:id="rId26"/>
    <p:sldId id="2627" r:id="rId27"/>
    <p:sldId id="2633" r:id="rId28"/>
    <p:sldId id="2650" r:id="rId29"/>
    <p:sldId id="2652" r:id="rId30"/>
    <p:sldId id="2653" r:id="rId31"/>
    <p:sldId id="2654"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51"/>
            <p14:sldId id="2613"/>
            <p14:sldId id="2619"/>
            <p14:sldId id="2620"/>
            <p14:sldId id="2642"/>
            <p14:sldId id="2644"/>
            <p14:sldId id="2621"/>
            <p14:sldId id="2623"/>
            <p14:sldId id="2622"/>
            <p14:sldId id="2625"/>
            <p14:sldId id="2626"/>
            <p14:sldId id="2648"/>
            <p14:sldId id="2647"/>
            <p14:sldId id="2627"/>
            <p14:sldId id="2633"/>
            <p14:sldId id="2650"/>
            <p14:sldId id="2652"/>
            <p14:sldId id="2653"/>
            <p14:sldId id="2654"/>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489324"/>
    <a:srgbClr val="FF0000"/>
    <a:srgbClr val="D7F2CA"/>
    <a:srgbClr val="59B22C"/>
    <a:srgbClr val="AD007C"/>
    <a:srgbClr val="80C535"/>
    <a:srgbClr val="E7B457"/>
    <a:srgbClr val="47DAF7"/>
    <a:srgbClr val="B1B5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395" autoAdjust="0"/>
  </p:normalViewPr>
  <p:slideViewPr>
    <p:cSldViewPr snapToGrid="0">
      <p:cViewPr varScale="1">
        <p:scale>
          <a:sx n="73" d="100"/>
          <a:sy n="73" d="100"/>
        </p:scale>
        <p:origin x="2034" y="72"/>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19.01.2022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Mit dem Hintergrund der Hackerethik schauen wir uns jetzt noch die Hacker in der heutigen öffentlichen </a:t>
            </a:r>
            <a:r>
              <a:rPr lang="de-DE" dirty="0" err="1"/>
              <a:t>sicht</a:t>
            </a:r>
            <a:r>
              <a:rPr lang="de-DE"/>
              <a:t> an.</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br>
              <a:rPr lang="de-DE" b="0" i="0" dirty="0">
                <a:solidFill>
                  <a:srgbClr val="202122"/>
                </a:solidFill>
                <a:effectLst/>
                <a:latin typeface="Arial" panose="020B0604020202020204" pitchFamily="34" charset="0"/>
              </a:rPr>
            </a:b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Hier seht ihr im Überblick die unterschiedlichen Bezeichnung eines Hackers</a:t>
            </a:r>
          </a:p>
          <a:p>
            <a:pPr marL="628650" lvl="1" indent="-171450">
              <a:buFont typeface="Arial" panose="020B0604020202020204" pitchFamily="34" charset="0"/>
              <a:buChar char="•"/>
            </a:pPr>
            <a:r>
              <a:rPr lang="de-DE" dirty="0"/>
              <a:t>und die Abgrenzung zwischen Hackern und Crackern</a:t>
            </a:r>
          </a:p>
          <a:p>
            <a:pPr marL="628650" lvl="1" indent="-171450">
              <a:buFont typeface="Arial" panose="020B0604020202020204" pitchFamily="34" charset="0"/>
              <a:buChar char="•"/>
            </a:pPr>
            <a:r>
              <a:rPr lang="de-DE" dirty="0"/>
              <a:t>aus den 3 Sichtweisen</a:t>
            </a:r>
          </a:p>
          <a:p>
            <a:pPr marL="1085850" lvl="2" indent="-171450">
              <a:buFont typeface="Arial" panose="020B0604020202020204" pitchFamily="34" charset="0"/>
              <a:buChar char="•"/>
            </a:pPr>
            <a:r>
              <a:rPr lang="de-DE" dirty="0"/>
              <a:t>aus der heutigen öffentlichen Sichtweise</a:t>
            </a:r>
          </a:p>
          <a:p>
            <a:pPr marL="1085850" lvl="2" indent="-171450">
              <a:buFont typeface="Arial" panose="020B0604020202020204" pitchFamily="34" charset="0"/>
              <a:buChar char="•"/>
            </a:pPr>
            <a:r>
              <a:rPr lang="de-DE" dirty="0"/>
              <a:t>aus der Sichtweise der akademischen Hackerbewegung</a:t>
            </a:r>
          </a:p>
          <a:p>
            <a:pPr marL="1085850" lvl="2" indent="-171450">
              <a:buFont typeface="Arial" panose="020B0604020202020204" pitchFamily="34" charset="0"/>
              <a:buChar char="•"/>
            </a:pPr>
            <a:r>
              <a:rPr lang="de-DE" dirty="0"/>
              <a:t>und aus der Sichtweise der Hacker die aus der </a:t>
            </a:r>
            <a:r>
              <a:rPr lang="de-DE" dirty="0" err="1"/>
              <a:t>Crackerszene</a:t>
            </a:r>
            <a:r>
              <a:rPr lang="de-DE" dirty="0"/>
              <a:t> kommen (also die aus der Computersicherheit)</a:t>
            </a:r>
          </a:p>
          <a:p>
            <a:pPr marL="171450" lvl="0" indent="-171450">
              <a:buFont typeface="Arial" panose="020B0604020202020204" pitchFamily="34" charset="0"/>
              <a:buChar char="•"/>
            </a:pPr>
            <a:r>
              <a:rPr lang="de-DE" dirty="0"/>
              <a:t>der Linke Kreis beinhaltet allgemein Tüftler*innen man als Hacker bezeichnen könnte</a:t>
            </a:r>
          </a:p>
          <a:p>
            <a:pPr marL="171450" lvl="0" indent="-171450">
              <a:buFont typeface="Arial" panose="020B0604020202020204" pitchFamily="34" charset="0"/>
              <a:buChar char="•"/>
            </a:pPr>
            <a:r>
              <a:rPr lang="de-DE" dirty="0"/>
              <a:t>Der rechte Kreis umschließt alle Hacker die im Bereich Computersicherheit tätig sind</a:t>
            </a:r>
          </a:p>
          <a:p>
            <a:pPr marL="628650" lvl="1" indent="-171450">
              <a:buFont typeface="Arial" panose="020B0604020202020204" pitchFamily="34" charset="0"/>
              <a:buChar char="•"/>
            </a:pPr>
            <a:r>
              <a:rPr lang="de-DE" dirty="0"/>
              <a:t>wobei es auch Überschneidungen geben kann</a:t>
            </a:r>
          </a:p>
          <a:p>
            <a:pPr marL="628650" lvl="1" indent="-171450">
              <a:buFont typeface="Arial" panose="020B0604020202020204" pitchFamily="34" charset="0"/>
              <a:buChar char="•"/>
            </a:pPr>
            <a:r>
              <a:rPr lang="de-DE" dirty="0"/>
              <a:t>man kann natürlich sowohl Tüftler*in im weiteren sind sein und auch Hacker mit Bezug auf Computersicherheit</a:t>
            </a:r>
          </a:p>
          <a:p>
            <a:pPr marL="1085850" lvl="2" indent="-171450">
              <a:buFont typeface="Arial" panose="020B0604020202020204" pitchFamily="34" charset="0"/>
              <a:buChar char="•"/>
            </a:pPr>
            <a:r>
              <a:rPr lang="de-DE" dirty="0"/>
              <a:t>sind noch in gut und böse aufgeteilt, man kann natürlich nicht genau sagen was gut und böse ist</a:t>
            </a:r>
          </a:p>
          <a:p>
            <a:pPr marL="1085850" lvl="2" indent="-171450">
              <a:buFont typeface="Arial" panose="020B0604020202020204" pitchFamily="34" charset="0"/>
              <a:buChar char="•"/>
            </a:pPr>
            <a:r>
              <a:rPr lang="de-DE" dirty="0"/>
              <a:t>aber vereinfacht ob sie die Hackerethik befolgen oder nicht</a:t>
            </a:r>
          </a:p>
          <a:p>
            <a:pPr marL="1085850" lvl="2"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aus der öffentlichen Sichtweise sind Hacker eigentlich nur Computersicherheitshacker</a:t>
            </a:r>
          </a:p>
          <a:p>
            <a:pPr marL="628650" lvl="1" indent="-171450">
              <a:buFont typeface="Arial" panose="020B0604020202020204" pitchFamily="34" charset="0"/>
              <a:buChar char="•"/>
            </a:pPr>
            <a:r>
              <a:rPr lang="de-DE" dirty="0"/>
              <a:t>und auch überwiegend „böse“ Hacker</a:t>
            </a:r>
          </a:p>
          <a:p>
            <a:pPr marL="628650" lvl="1" indent="-171450">
              <a:buFont typeface="Arial" panose="020B0604020202020204" pitchFamily="34" charset="0"/>
              <a:buChar char="•"/>
            </a:pPr>
            <a:r>
              <a:rPr lang="de-DE" dirty="0"/>
              <a:t>es können aber auch „gute“ Hacker gemeint sein</a:t>
            </a:r>
          </a:p>
          <a:p>
            <a:pPr marL="628650" lvl="1" indent="-171450">
              <a:buFont typeface="Arial" panose="020B0604020202020204" pitchFamily="34" charset="0"/>
              <a:buChar char="•"/>
            </a:pPr>
            <a:r>
              <a:rPr lang="de-DE" dirty="0"/>
              <a:t>aber eher negativ gemeint</a:t>
            </a:r>
          </a:p>
          <a:p>
            <a:pPr marL="171450" lvl="0" indent="-171450">
              <a:buFont typeface="Arial" panose="020B0604020202020204" pitchFamily="34" charset="0"/>
              <a:buChar char="•"/>
            </a:pPr>
            <a:r>
              <a:rPr lang="de-DE" dirty="0"/>
              <a:t>der Begriff „Cracker“ wird fast gar nicht </a:t>
            </a:r>
            <a:r>
              <a:rPr lang="de-DE" dirty="0" err="1"/>
              <a:t>angwendent</a:t>
            </a:r>
            <a:endParaRPr lang="de-DE" dirty="0"/>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akademischen Hacker haben sich klar abgegrenzt (seit den 1990ern) und wollten nichts mit den Hackern aus der Computersicherheit zu tun haben</a:t>
            </a:r>
          </a:p>
          <a:p>
            <a:pPr marL="628650" lvl="1" indent="-171450">
              <a:buFont typeface="Arial" panose="020B0604020202020204" pitchFamily="34" charset="0"/>
              <a:buChar char="•"/>
            </a:pPr>
            <a:r>
              <a:rPr lang="de-DE" dirty="0"/>
              <a:t>deswegen bezeichnen sie nur alle Tüftler*innen als Hacker und Cracker sind alle aus der Computersicherheit</a:t>
            </a:r>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Computersicherheitshacker wiederum bezeichnen die Tüftler*innen</a:t>
            </a:r>
          </a:p>
          <a:p>
            <a:pPr marL="628650" lvl="1" indent="-171450">
              <a:buFont typeface="Arial" panose="020B0604020202020204" pitchFamily="34" charset="0"/>
              <a:buChar char="•"/>
            </a:pPr>
            <a:r>
              <a:rPr lang="de-DE" dirty="0"/>
              <a:t>und die Computersicherheitshacker mit guten Absichten als Hacker</a:t>
            </a:r>
          </a:p>
          <a:p>
            <a:pPr marL="628650" lvl="1" indent="-171450">
              <a:buFont typeface="Arial" panose="020B0604020202020204" pitchFamily="34" charset="0"/>
              <a:buChar char="•"/>
            </a:pPr>
            <a:r>
              <a:rPr lang="de-DE" dirty="0"/>
              <a:t>Cracker nennen sie nur Leute mit schlechten Absichten (also die „bösen“ Cracker) und Leute mit wenig Hintergrundwissen</a:t>
            </a:r>
          </a:p>
          <a:p>
            <a:pPr marL="1085850" lvl="2" indent="-171450">
              <a:buFont typeface="Arial" panose="020B0604020202020204" pitchFamily="34" charset="0"/>
              <a:buChar char="•"/>
            </a:pPr>
            <a:r>
              <a:rPr lang="de-DE" dirty="0"/>
              <a:t>Cracker sind bspw. </a:t>
            </a:r>
            <a:r>
              <a:rPr lang="de-DE" dirty="0" err="1"/>
              <a:t>Scriptkiddies</a:t>
            </a:r>
            <a:r>
              <a:rPr lang="de-DE" dirty="0"/>
              <a:t>, weil sie weder technisches </a:t>
            </a:r>
            <a:r>
              <a:rPr lang="de-DE" dirty="0" err="1"/>
              <a:t>Know-How</a:t>
            </a:r>
            <a:r>
              <a:rPr lang="de-DE" dirty="0"/>
              <a:t> noch einen guten Zweck im Blick haben</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Kategorischer Imperativ (Kant):</a:t>
            </a:r>
          </a:p>
          <a:p>
            <a:pPr algn="ctr"/>
            <a:r>
              <a:rPr lang="de-DE" dirty="0"/>
              <a:t> „Handle nur nach derjenigen Maxime, durch die du zugleich wollen kannst, dass sie ein allgemeines Gesetz werde“</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20</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21</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nach Ansicht des CCCs trotz der teilweisen Illegalität ethisch vertretbar</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a:xfrm>
            <a:off x="8453431" y="2213148"/>
            <a:ext cx="2862009" cy="4287245"/>
          </a:xfrm>
        </p:spPr>
        <p:txBody>
          <a:bodyPr/>
          <a:lstStyle/>
          <a:p>
            <a:endParaRPr lang="de-DE" dirty="0"/>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a:xfrm>
            <a:off x="5336866" y="2213148"/>
            <a:ext cx="2862009" cy="4287245"/>
          </a:xfrm>
        </p:spPr>
        <p:txBody>
          <a:bodyPr/>
          <a:lstStyle/>
          <a:p>
            <a:endParaRPr lang="de-DE" dirty="0"/>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a:xfrm>
            <a:off x="2285602" y="2213148"/>
            <a:ext cx="2862009" cy="4287245"/>
          </a:xfrm>
        </p:spPr>
        <p:txBody>
          <a:bodyPr/>
          <a:lstStyle/>
          <a:p>
            <a:endParaRPr lang="de-DE" dirty="0"/>
          </a:p>
        </p:txBody>
      </p:sp>
      <p:sp>
        <p:nvSpPr>
          <p:cNvPr id="29" name="Ellipse 28">
            <a:extLst>
              <a:ext uri="{FF2B5EF4-FFF2-40B4-BE49-F238E27FC236}">
                <a16:creationId xmlns:a16="http://schemas.microsoft.com/office/drawing/2014/main" id="{71235480-0F13-4AB8-AB05-DBA00653AAFC}"/>
              </a:ext>
            </a:extLst>
          </p:cNvPr>
          <p:cNvSpPr/>
          <p:nvPr/>
        </p:nvSpPr>
        <p:spPr>
          <a:xfrm>
            <a:off x="10134273" y="4745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30" name="Ellipse 29">
            <a:extLst>
              <a:ext uri="{FF2B5EF4-FFF2-40B4-BE49-F238E27FC236}">
                <a16:creationId xmlns:a16="http://schemas.microsoft.com/office/drawing/2014/main" id="{82B7670E-3BFE-40BF-A64D-E076CBACE0AB}"/>
              </a:ext>
            </a:extLst>
          </p:cNvPr>
          <p:cNvSpPr/>
          <p:nvPr/>
        </p:nvSpPr>
        <p:spPr>
          <a:xfrm>
            <a:off x="10134273"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23" name="Ellipse 22">
            <a:extLst>
              <a:ext uri="{FF2B5EF4-FFF2-40B4-BE49-F238E27FC236}">
                <a16:creationId xmlns:a16="http://schemas.microsoft.com/office/drawing/2014/main" id="{3971D00F-5976-4EDF-A0D4-FCA8D26FB806}"/>
              </a:ext>
            </a:extLst>
          </p:cNvPr>
          <p:cNvSpPr/>
          <p:nvPr/>
        </p:nvSpPr>
        <p:spPr>
          <a:xfrm>
            <a:off x="7043705"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24" name="Ellipse 23">
            <a:extLst>
              <a:ext uri="{FF2B5EF4-FFF2-40B4-BE49-F238E27FC236}">
                <a16:creationId xmlns:a16="http://schemas.microsoft.com/office/drawing/2014/main" id="{A8CBE41B-F5ED-46EE-8334-8BDE24621C9D}"/>
              </a:ext>
            </a:extLst>
          </p:cNvPr>
          <p:cNvSpPr/>
          <p:nvPr/>
        </p:nvSpPr>
        <p:spPr>
          <a:xfrm>
            <a:off x="7043705"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2383734"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a:xfrm>
            <a:off x="2285602" y="1674000"/>
            <a:ext cx="2862009" cy="803326"/>
          </a:xfrm>
        </p:spPr>
        <p:txBody>
          <a:bodyPr/>
          <a:lstStyle/>
          <a:p>
            <a:r>
              <a:rPr lang="de-DE" dirty="0"/>
              <a:t>Öffentliche Sicht</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a:xfrm>
            <a:off x="5336866" y="1674000"/>
            <a:ext cx="2862009" cy="803326"/>
          </a:xfrm>
        </p:spPr>
        <p:txBody>
          <a:bodyPr/>
          <a:lstStyle/>
          <a:p>
            <a:r>
              <a:rPr lang="de-DE" dirty="0"/>
              <a:t>Akademische Hacker</a:t>
            </a:r>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a:xfrm>
            <a:off x="8453431" y="1674000"/>
            <a:ext cx="2862009" cy="803326"/>
          </a:xfrm>
        </p:spPr>
        <p:txBody>
          <a:bodyPr/>
          <a:lstStyle/>
          <a:p>
            <a:r>
              <a:rPr lang="de-DE" dirty="0"/>
              <a:t>Computersicherheit-Hacker</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7" name="Ellipse 16">
            <a:extLst>
              <a:ext uri="{FF2B5EF4-FFF2-40B4-BE49-F238E27FC236}">
                <a16:creationId xmlns:a16="http://schemas.microsoft.com/office/drawing/2014/main" id="{1C2914DE-22C4-42F4-B025-FB5E89C69AF2}"/>
              </a:ext>
            </a:extLst>
          </p:cNvPr>
          <p:cNvSpPr/>
          <p:nvPr/>
        </p:nvSpPr>
        <p:spPr>
          <a:xfrm>
            <a:off x="3991344"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18" name="Ellipse 17">
            <a:extLst>
              <a:ext uri="{FF2B5EF4-FFF2-40B4-BE49-F238E27FC236}">
                <a16:creationId xmlns:a16="http://schemas.microsoft.com/office/drawing/2014/main" id="{0C6CD8A5-A79B-4B1C-A4BA-DADB9BC4F4C5}"/>
              </a:ext>
            </a:extLst>
          </p:cNvPr>
          <p:cNvSpPr/>
          <p:nvPr/>
        </p:nvSpPr>
        <p:spPr>
          <a:xfrm>
            <a:off x="3991344"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2434688" y="2507146"/>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3634055" y="2522536"/>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5436095"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5487049" y="2507146"/>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686416" y="2522536"/>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526663"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77617" y="2507146"/>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76984" y="2522536"/>
            <a:ext cx="1513556" cy="276999"/>
          </a:xfrm>
          <a:prstGeom prst="rect">
            <a:avLst/>
          </a:prstGeom>
          <a:noFill/>
        </p:spPr>
        <p:txBody>
          <a:bodyPr wrap="none" rtlCol="0">
            <a:spAutoFit/>
          </a:bodyPr>
          <a:lstStyle/>
          <a:p>
            <a:r>
              <a:rPr lang="de-DE" sz="1200" dirty="0"/>
              <a:t>Computersicherheit</a:t>
            </a:r>
          </a:p>
        </p:txBody>
      </p:sp>
      <p:sp>
        <p:nvSpPr>
          <p:cNvPr id="34" name="Ellipse 33">
            <a:extLst>
              <a:ext uri="{FF2B5EF4-FFF2-40B4-BE49-F238E27FC236}">
                <a16:creationId xmlns:a16="http://schemas.microsoft.com/office/drawing/2014/main" id="{F06FD786-6F28-4054-9CEE-442F18BABE27}"/>
              </a:ext>
            </a:extLst>
          </p:cNvPr>
          <p:cNvSpPr/>
          <p:nvPr/>
        </p:nvSpPr>
        <p:spPr>
          <a:xfrm>
            <a:off x="10134268" y="2874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35" name="Ellipse 34">
            <a:extLst>
              <a:ext uri="{FF2B5EF4-FFF2-40B4-BE49-F238E27FC236}">
                <a16:creationId xmlns:a16="http://schemas.microsoft.com/office/drawing/2014/main" id="{B2090C35-7663-4D12-AEE7-66FA8F768487}"/>
              </a:ext>
            </a:extLst>
          </p:cNvPr>
          <p:cNvSpPr/>
          <p:nvPr/>
        </p:nvSpPr>
        <p:spPr>
          <a:xfrm>
            <a:off x="10134268"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37" name="Ellipse 36">
            <a:extLst>
              <a:ext uri="{FF2B5EF4-FFF2-40B4-BE49-F238E27FC236}">
                <a16:creationId xmlns:a16="http://schemas.microsoft.com/office/drawing/2014/main" id="{24941A78-09FE-4CA3-AF1B-0B40F7ABBA86}"/>
              </a:ext>
            </a:extLst>
          </p:cNvPr>
          <p:cNvSpPr/>
          <p:nvPr/>
        </p:nvSpPr>
        <p:spPr>
          <a:xfrm>
            <a:off x="7043700" y="2839869"/>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38" name="Ellipse 37">
            <a:extLst>
              <a:ext uri="{FF2B5EF4-FFF2-40B4-BE49-F238E27FC236}">
                <a16:creationId xmlns:a16="http://schemas.microsoft.com/office/drawing/2014/main" id="{BCF52858-9ACF-49B8-935F-ACD7FF561330}"/>
              </a:ext>
            </a:extLst>
          </p:cNvPr>
          <p:cNvSpPr/>
          <p:nvPr/>
        </p:nvSpPr>
        <p:spPr>
          <a:xfrm>
            <a:off x="7043700"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39" name="Ellipse 38">
            <a:extLst>
              <a:ext uri="{FF2B5EF4-FFF2-40B4-BE49-F238E27FC236}">
                <a16:creationId xmlns:a16="http://schemas.microsoft.com/office/drawing/2014/main" id="{FF058DF1-98F7-4467-832E-C1B3771D48AF}"/>
              </a:ext>
            </a:extLst>
          </p:cNvPr>
          <p:cNvSpPr>
            <a:spLocks noChangeAspect="1"/>
          </p:cNvSpPr>
          <p:nvPr/>
        </p:nvSpPr>
        <p:spPr>
          <a:xfrm>
            <a:off x="2383731" y="2785291"/>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1" name="Ellipse 40">
            <a:extLst>
              <a:ext uri="{FF2B5EF4-FFF2-40B4-BE49-F238E27FC236}">
                <a16:creationId xmlns:a16="http://schemas.microsoft.com/office/drawing/2014/main" id="{75A8C973-982E-437B-85D9-0FE9C84231FD}"/>
              </a:ext>
            </a:extLst>
          </p:cNvPr>
          <p:cNvSpPr>
            <a:spLocks noChangeAspect="1"/>
          </p:cNvSpPr>
          <p:nvPr/>
        </p:nvSpPr>
        <p:spPr>
          <a:xfrm>
            <a:off x="3991340" y="2839871"/>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42" name="Ellipse 41">
            <a:extLst>
              <a:ext uri="{FF2B5EF4-FFF2-40B4-BE49-F238E27FC236}">
                <a16:creationId xmlns:a16="http://schemas.microsoft.com/office/drawing/2014/main" id="{6BF3948E-5737-4673-9DC1-3B0094A38FBB}"/>
              </a:ext>
            </a:extLst>
          </p:cNvPr>
          <p:cNvSpPr>
            <a:spLocks noChangeAspect="1"/>
          </p:cNvSpPr>
          <p:nvPr/>
        </p:nvSpPr>
        <p:spPr>
          <a:xfrm>
            <a:off x="3991340" y="3702707"/>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43" name="Ellipse 42">
            <a:extLst>
              <a:ext uri="{FF2B5EF4-FFF2-40B4-BE49-F238E27FC236}">
                <a16:creationId xmlns:a16="http://schemas.microsoft.com/office/drawing/2014/main" id="{306CEDB0-6B67-4BD8-887D-86E02D2968CD}"/>
              </a:ext>
            </a:extLst>
          </p:cNvPr>
          <p:cNvSpPr/>
          <p:nvPr/>
        </p:nvSpPr>
        <p:spPr>
          <a:xfrm>
            <a:off x="5436090"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4" name="Ellipse 43">
            <a:extLst>
              <a:ext uri="{FF2B5EF4-FFF2-40B4-BE49-F238E27FC236}">
                <a16:creationId xmlns:a16="http://schemas.microsoft.com/office/drawing/2014/main" id="{F9BE3AF3-1C6A-4179-A4D4-64AEA18EA19D}"/>
              </a:ext>
            </a:extLst>
          </p:cNvPr>
          <p:cNvSpPr/>
          <p:nvPr/>
        </p:nvSpPr>
        <p:spPr>
          <a:xfrm>
            <a:off x="8526658"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Textfeld 12">
            <a:extLst>
              <a:ext uri="{FF2B5EF4-FFF2-40B4-BE49-F238E27FC236}">
                <a16:creationId xmlns:a16="http://schemas.microsoft.com/office/drawing/2014/main" id="{8F6275BC-D88B-4DFD-8ADC-2D7A868505DF}"/>
              </a:ext>
            </a:extLst>
          </p:cNvPr>
          <p:cNvSpPr txBox="1"/>
          <p:nvPr/>
        </p:nvSpPr>
        <p:spPr>
          <a:xfrm>
            <a:off x="3541814" y="4895923"/>
            <a:ext cx="748923" cy="1200329"/>
          </a:xfrm>
          <a:prstGeom prst="rect">
            <a:avLst/>
          </a:prstGeom>
          <a:noFill/>
        </p:spPr>
        <p:txBody>
          <a:bodyPr wrap="none" rtlCol="0">
            <a:spAutoFit/>
          </a:bodyPr>
          <a:lstStyle/>
          <a:p>
            <a:r>
              <a:rPr lang="de-DE" sz="7200" b="1" dirty="0"/>
              <a:t>?</a:t>
            </a:r>
          </a:p>
        </p:txBody>
      </p:sp>
      <p:sp>
        <p:nvSpPr>
          <p:cNvPr id="16" name="Textfeld 15">
            <a:extLst>
              <a:ext uri="{FF2B5EF4-FFF2-40B4-BE49-F238E27FC236}">
                <a16:creationId xmlns:a16="http://schemas.microsoft.com/office/drawing/2014/main" id="{5AB10FED-4E57-4C2D-AF01-DFF7F8747FAA}"/>
              </a:ext>
            </a:extLst>
          </p:cNvPr>
          <p:cNvSpPr txBox="1"/>
          <p:nvPr/>
        </p:nvSpPr>
        <p:spPr>
          <a:xfrm>
            <a:off x="719400" y="3518039"/>
            <a:ext cx="1074333" cy="369332"/>
          </a:xfrm>
          <a:prstGeom prst="rect">
            <a:avLst/>
          </a:prstGeom>
          <a:noFill/>
        </p:spPr>
        <p:txBody>
          <a:bodyPr wrap="none" rtlCol="0">
            <a:spAutoFit/>
          </a:bodyPr>
          <a:lstStyle/>
          <a:p>
            <a:r>
              <a:rPr lang="de-DE" dirty="0"/>
              <a:t>„Hacker“</a:t>
            </a:r>
          </a:p>
        </p:txBody>
      </p:sp>
      <p:sp>
        <p:nvSpPr>
          <p:cNvPr id="49" name="Textfeld 48">
            <a:extLst>
              <a:ext uri="{FF2B5EF4-FFF2-40B4-BE49-F238E27FC236}">
                <a16:creationId xmlns:a16="http://schemas.microsoft.com/office/drawing/2014/main" id="{520D87F3-2967-4440-985B-C7816DAEAB2B}"/>
              </a:ext>
            </a:extLst>
          </p:cNvPr>
          <p:cNvSpPr txBox="1"/>
          <p:nvPr/>
        </p:nvSpPr>
        <p:spPr>
          <a:xfrm>
            <a:off x="738319" y="5306850"/>
            <a:ext cx="1151277" cy="369332"/>
          </a:xfrm>
          <a:prstGeom prst="rect">
            <a:avLst/>
          </a:prstGeom>
          <a:noFill/>
        </p:spPr>
        <p:txBody>
          <a:bodyPr wrap="none" rtlCol="0">
            <a:spAutoFit/>
          </a:bodyPr>
          <a:lstStyle/>
          <a:p>
            <a:r>
              <a:rPr lang="de-DE" dirty="0"/>
              <a:t>„Cracker“</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3896</Words>
  <Application>Microsoft Office PowerPoint</Application>
  <PresentationFormat>Breitbild</PresentationFormat>
  <Paragraphs>607</Paragraphs>
  <Slides>38</Slides>
  <Notes>36</Notes>
  <HiddenSlides>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Freiheit und Hackerethik</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Aaron Schwartz</vt:lpstr>
      <vt:lpstr>Edward Snowden (citizenfour)</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40</cp:revision>
  <dcterms:created xsi:type="dcterms:W3CDTF">2022-01-13T19:30:38Z</dcterms:created>
  <dcterms:modified xsi:type="dcterms:W3CDTF">2022-01-19T16:18:22Z</dcterms:modified>
</cp:coreProperties>
</file>